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17" name="Footer Placeholder 16"/>
          <p:cNvSpPr>
            <a:spLocks noGrp="1"/>
          </p:cNvSpPr>
          <p:nvPr>
            <p:ph type="ftr" sz="quarter" idx="11"/>
          </p:nvPr>
        </p:nvSpPr>
        <p:spPr/>
        <p:txBody>
          <a:bodyPr/>
          <a:lstStyle>
            <a:extLst/>
          </a:lstStyle>
          <a:p>
            <a:endParaRPr lang="hr-HR"/>
          </a:p>
        </p:txBody>
      </p:sp>
      <p:sp>
        <p:nvSpPr>
          <p:cNvPr id="29" name="Slide Number Placeholder 28"/>
          <p:cNvSpPr>
            <a:spLocks noGrp="1"/>
          </p:cNvSpPr>
          <p:nvPr>
            <p:ph type="sldNum" sz="quarter" idx="12"/>
          </p:nvPr>
        </p:nvSpPr>
        <p:spPr/>
        <p:txBody>
          <a:bodyPr/>
          <a:lstStyle>
            <a:extLst/>
          </a:lstStyle>
          <a:p>
            <a:fld id="{071F951A-82AC-4737-AB8E-B78E636E68D0}" type="slidenum">
              <a:rPr lang="hr-HR" smtClean="0"/>
              <a:pPr/>
              <a:t>‹#›</a:t>
            </a:fld>
            <a:endParaRPr lang="hr-H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071F951A-82AC-4737-AB8E-B78E636E68D0}" type="slidenum">
              <a:rPr lang="hr-HR" smtClean="0"/>
              <a:pPr/>
              <a:t>‹#›</a:t>
            </a:fld>
            <a:endParaRPr lang="hr-H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071F951A-82AC-4737-AB8E-B78E636E68D0}" type="slidenum">
              <a:rPr lang="hr-HR" smtClean="0"/>
              <a:pPr/>
              <a:t>‹#›</a:t>
            </a:fld>
            <a:endParaRPr lang="hr-H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BEAFED-BF63-4ED5-AAA0-48416063EDD0}" type="datetimeFigureOut">
              <a:rPr lang="hr-HR" smtClean="0"/>
              <a:pPr/>
              <a:t>23.2.2012.</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071F951A-82AC-4737-AB8E-B78E636E68D0}"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8BEAFED-BF63-4ED5-AAA0-48416063EDD0}" type="datetimeFigureOut">
              <a:rPr lang="hr-HR" smtClean="0"/>
              <a:pPr/>
              <a:t>23.2.2012.</a:t>
            </a:fld>
            <a:endParaRPr lang="hr-HR"/>
          </a:p>
        </p:txBody>
      </p:sp>
      <p:sp>
        <p:nvSpPr>
          <p:cNvPr id="6" name="Footer Placeholder 5"/>
          <p:cNvSpPr>
            <a:spLocks noGrp="1"/>
          </p:cNvSpPr>
          <p:nvPr>
            <p:ph type="ftr" sz="quarter" idx="11"/>
          </p:nvPr>
        </p:nvSpPr>
        <p:spPr>
          <a:xfrm>
            <a:off x="914400" y="55499"/>
            <a:ext cx="5562600" cy="365125"/>
          </a:xfrm>
        </p:spPr>
        <p:txBody>
          <a:bodyPr/>
          <a:lstStyle>
            <a:extLst/>
          </a:lstStyle>
          <a:p>
            <a:endParaRPr lang="hr-HR"/>
          </a:p>
        </p:txBody>
      </p:sp>
      <p:sp>
        <p:nvSpPr>
          <p:cNvPr id="7" name="Slide Number Placeholder 6"/>
          <p:cNvSpPr>
            <a:spLocks noGrp="1"/>
          </p:cNvSpPr>
          <p:nvPr>
            <p:ph type="sldNum" sz="quarter" idx="12"/>
          </p:nvPr>
        </p:nvSpPr>
        <p:spPr>
          <a:xfrm>
            <a:off x="8610600" y="55499"/>
            <a:ext cx="457200" cy="365125"/>
          </a:xfrm>
        </p:spPr>
        <p:txBody>
          <a:bodyPr/>
          <a:lstStyle>
            <a:extLst/>
          </a:lstStyle>
          <a:p>
            <a:fld id="{071F951A-82AC-4737-AB8E-B78E636E68D0}"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8BEAFED-BF63-4ED5-AAA0-48416063EDD0}" type="datetimeFigureOut">
              <a:rPr lang="hr-HR" smtClean="0"/>
              <a:pPr/>
              <a:t>23.2.2012.</a:t>
            </a:fld>
            <a:endParaRPr lang="hr-H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hr-H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71F951A-82AC-4737-AB8E-B78E636E68D0}"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nky\Desktop\Gothic_Backgrounds_Wallpaper_kozuj.jpg"/>
          <p:cNvPicPr>
            <a:picLocks noChangeAspect="1" noChangeArrowheads="1"/>
          </p:cNvPicPr>
          <p:nvPr/>
        </p:nvPicPr>
        <p:blipFill>
          <a:blip r:embed="rId2" cstate="print"/>
          <a:srcRect/>
          <a:stretch>
            <a:fillRect/>
          </a:stretch>
        </p:blipFill>
        <p:spPr bwMode="auto">
          <a:xfrm>
            <a:off x="-252536" y="-243408"/>
            <a:ext cx="9753600" cy="7315200"/>
          </a:xfrm>
          <a:prstGeom prst="rect">
            <a:avLst/>
          </a:prstGeom>
          <a:noFill/>
        </p:spPr>
      </p:pic>
      <p:sp>
        <p:nvSpPr>
          <p:cNvPr id="5" name="TextBox 4"/>
          <p:cNvSpPr txBox="1"/>
          <p:nvPr/>
        </p:nvSpPr>
        <p:spPr>
          <a:xfrm>
            <a:off x="3851920" y="3068960"/>
            <a:ext cx="3384376" cy="1569660"/>
          </a:xfrm>
          <a:prstGeom prst="rect">
            <a:avLst/>
          </a:prstGeom>
          <a:noFill/>
        </p:spPr>
        <p:txBody>
          <a:bodyPr wrap="square" rtlCol="0">
            <a:spAutoFit/>
          </a:bodyPr>
          <a:lstStyle/>
          <a:p>
            <a:pPr algn="ctr"/>
            <a:r>
              <a:rPr lang="hr-HR" sz="9600" dirty="0" smtClean="0">
                <a:solidFill>
                  <a:srgbClr val="FF0000"/>
                </a:solidFill>
                <a:latin typeface="Algerian" pitchFamily="82" charset="0"/>
              </a:rPr>
              <a:t>HAD</a:t>
            </a:r>
            <a:endParaRPr lang="hr-HR" sz="96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4000" y="1277144"/>
            <a:ext cx="5040560" cy="1754326"/>
          </a:xfrm>
          <a:prstGeom prst="rect">
            <a:avLst/>
          </a:prstGeom>
          <a:noFill/>
        </p:spPr>
        <p:txBody>
          <a:bodyPr wrap="square" rtlCol="0">
            <a:spAutoFit/>
          </a:bodyPr>
          <a:lstStyle/>
          <a:p>
            <a:r>
              <a:rPr lang="vi-VN" dirty="0" smtClean="0">
                <a:solidFill>
                  <a:srgbClr val="FF0000"/>
                </a:solidFill>
              </a:rPr>
              <a:t>Stiks</a:t>
            </a:r>
            <a:r>
              <a:rPr lang="hr-HR" dirty="0" smtClean="0"/>
              <a:t> </a:t>
            </a:r>
            <a:r>
              <a:rPr lang="vi-VN" dirty="0" smtClean="0"/>
              <a:t>je bila granica između gornjega i donjega svijeta. Prva regija Hada jest Asfodel. Homer je u </a:t>
            </a:r>
            <a:r>
              <a:rPr lang="vi-VN" i="1" dirty="0" smtClean="0"/>
              <a:t>Odiseji</a:t>
            </a:r>
            <a:r>
              <a:rPr lang="hr-HR" dirty="0" smtClean="0"/>
              <a:t> </a:t>
            </a:r>
            <a:r>
              <a:rPr lang="vi-VN" dirty="0" smtClean="0"/>
              <a:t>opisao da tamo lutaju junaci među manjim duhovima koji se vrzmaju naokolo poput šišmiša. Ovdje lutaju bez radosti, tuge i osjećaja.</a:t>
            </a:r>
            <a:endParaRPr lang="hr-HR" dirty="0"/>
          </a:p>
        </p:txBody>
      </p:sp>
      <p:pic>
        <p:nvPicPr>
          <p:cNvPr id="2050" name="Picture 2" descr="C:\Users\Inky\Desktop\The_River_Styx_by_hungerartis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67544" y="548680"/>
            <a:ext cx="3600400" cy="4154984"/>
          </a:xfrm>
          <a:prstGeom prst="rect">
            <a:avLst/>
          </a:prstGeom>
          <a:noFill/>
        </p:spPr>
        <p:txBody>
          <a:bodyPr wrap="square" rtlCol="0">
            <a:spAutoFit/>
          </a:bodyPr>
          <a:lstStyle/>
          <a:p>
            <a:r>
              <a:rPr lang="vi-VN" sz="2400" dirty="0" smtClean="0">
                <a:solidFill>
                  <a:srgbClr val="FF0000"/>
                </a:solidFill>
              </a:rPr>
              <a:t>Stiks</a:t>
            </a:r>
            <a:r>
              <a:rPr lang="vi-VN" sz="2400" dirty="0" smtClean="0"/>
              <a:t> je bila granica između gornjega i donjega svijeta. Prva regija Hada jest Asfodel. Homer je u </a:t>
            </a:r>
            <a:r>
              <a:rPr lang="vi-VN" sz="2400" i="1" dirty="0" smtClean="0"/>
              <a:t>Odiseji</a:t>
            </a:r>
            <a:r>
              <a:rPr lang="hr-HR" sz="2400" dirty="0" smtClean="0"/>
              <a:t> </a:t>
            </a:r>
            <a:r>
              <a:rPr lang="vi-VN" sz="2400" dirty="0" smtClean="0"/>
              <a:t>opisao da tamo lutaju junaci među manjim duhovima koji se vrzmaju naokolo poput šišmiša. Ovdje lutaju bez radosti, tuge i osjećaja.</a:t>
            </a:r>
            <a:endParaRPr lang="hr-H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nky\Desktop\Doré_-_Sty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188640"/>
            <a:ext cx="4536504" cy="2308324"/>
          </a:xfrm>
          <a:prstGeom prst="rect">
            <a:avLst/>
          </a:prstGeom>
          <a:noFill/>
        </p:spPr>
        <p:txBody>
          <a:bodyPr wrap="square" rtlCol="0">
            <a:spAutoFit/>
          </a:bodyPr>
          <a:lstStyle/>
          <a:p>
            <a:r>
              <a:rPr lang="vi-VN" b="1" dirty="0" smtClean="0">
                <a:solidFill>
                  <a:srgbClr val="FFFF00"/>
                </a:solidFill>
              </a:rPr>
              <a:t>Nakon toga dolazi </a:t>
            </a:r>
            <a:r>
              <a:rPr lang="vi-VN" b="1" dirty="0" smtClean="0">
                <a:solidFill>
                  <a:srgbClr val="FF0000"/>
                </a:solidFill>
              </a:rPr>
              <a:t>Ereb</a:t>
            </a:r>
            <a:r>
              <a:rPr lang="vi-VN" b="1" dirty="0" smtClean="0">
                <a:solidFill>
                  <a:srgbClr val="FFFF00"/>
                </a:solidFill>
              </a:rPr>
              <a:t> koji se sastojao od </a:t>
            </a:r>
            <a:r>
              <a:rPr lang="vi-VN" b="1" dirty="0" smtClean="0">
                <a:solidFill>
                  <a:srgbClr val="FF0000"/>
                </a:solidFill>
              </a:rPr>
              <a:t>Lete</a:t>
            </a:r>
            <a:r>
              <a:rPr lang="vi-VN" b="1" dirty="0" smtClean="0">
                <a:solidFill>
                  <a:srgbClr val="FFFF00"/>
                </a:solidFill>
              </a:rPr>
              <a:t>, rijeke zaborava, gdje su se duše skupljale da bi im se izbrisalo pamćenje te da se ne sjećaju prošloga života pri reinkarnaciji, i od </a:t>
            </a:r>
            <a:r>
              <a:rPr lang="vi-VN" b="1" dirty="0" smtClean="0">
                <a:solidFill>
                  <a:srgbClr val="FF0000"/>
                </a:solidFill>
              </a:rPr>
              <a:t>Mnemozine</a:t>
            </a:r>
            <a:r>
              <a:rPr lang="hr-HR" b="1" dirty="0" smtClean="0">
                <a:solidFill>
                  <a:srgbClr val="FFFF00"/>
                </a:solidFill>
              </a:rPr>
              <a:t>. </a:t>
            </a:r>
            <a:r>
              <a:rPr lang="vi-VN" b="1" dirty="0" smtClean="0">
                <a:solidFill>
                  <a:srgbClr val="FFFF00"/>
                </a:solidFill>
              </a:rPr>
              <a:t>U Erebu je živio Had sa svojom ženom Perzefonom</a:t>
            </a:r>
            <a:r>
              <a:rPr lang="vi-VN" b="1" dirty="0" smtClean="0"/>
              <a:t>.</a:t>
            </a:r>
            <a:endParaRPr lang="hr-H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764704"/>
            <a:ext cx="3816424" cy="3139321"/>
          </a:xfrm>
          <a:prstGeom prst="rect">
            <a:avLst/>
          </a:prstGeom>
          <a:noFill/>
        </p:spPr>
        <p:txBody>
          <a:bodyPr wrap="square" rtlCol="0">
            <a:spAutoFit/>
          </a:bodyPr>
          <a:lstStyle/>
          <a:p>
            <a:r>
              <a:rPr lang="hr-HR" dirty="0" smtClean="0"/>
              <a:t>U predvorju Hadove i Perzefonine palače sjedila su tri suca: </a:t>
            </a:r>
            <a:r>
              <a:rPr lang="hr-HR" dirty="0" smtClean="0">
                <a:solidFill>
                  <a:srgbClr val="FF0000"/>
                </a:solidFill>
              </a:rPr>
              <a:t>Minos</a:t>
            </a:r>
            <a:r>
              <a:rPr lang="hr-HR" dirty="0" smtClean="0"/>
              <a:t>,</a:t>
            </a:r>
            <a:r>
              <a:rPr lang="hr-HR" dirty="0" smtClean="0">
                <a:solidFill>
                  <a:srgbClr val="FF0000"/>
                </a:solidFill>
              </a:rPr>
              <a:t> Radamant </a:t>
            </a:r>
            <a:r>
              <a:rPr lang="hr-HR" dirty="0" smtClean="0"/>
              <a:t>i </a:t>
            </a:r>
            <a:r>
              <a:rPr lang="hr-HR" dirty="0" smtClean="0">
                <a:solidFill>
                  <a:srgbClr val="FF0000"/>
                </a:solidFill>
              </a:rPr>
              <a:t>Eak</a:t>
            </a:r>
            <a:r>
              <a:rPr lang="hr-HR" dirty="0" smtClean="0"/>
              <a:t>. Ondje se nalazio i Trivij (raskršće triju cesta) posvećen Hekati, na kome se sudilo dušama umrlih. Oni koji nisu činili ni velika djela niti velike grijehe bili su upućivani u Asfodel. Tko je činio loša djela i bio zao za svoga života bio je slan u Tartar. Za herojska djela završavalo se na Elizijskim poljanama. </a:t>
            </a:r>
            <a:endParaRPr lang="hr-HR" dirty="0"/>
          </a:p>
        </p:txBody>
      </p:sp>
      <p:pic>
        <p:nvPicPr>
          <p:cNvPr id="4099" name="Picture 3" descr="C:\Users\Inky\Desktop\557155-gates_of_hell_super.jpg"/>
          <p:cNvPicPr>
            <a:picLocks noChangeAspect="1" noChangeArrowheads="1"/>
          </p:cNvPicPr>
          <p:nvPr/>
        </p:nvPicPr>
        <p:blipFill>
          <a:blip r:embed="rId2" cstate="print"/>
          <a:srcRect/>
          <a:stretch>
            <a:fillRect/>
          </a:stretch>
        </p:blipFill>
        <p:spPr bwMode="auto">
          <a:xfrm>
            <a:off x="4139952" y="692696"/>
            <a:ext cx="4762500" cy="3744416"/>
          </a:xfrm>
          <a:prstGeom prst="rect">
            <a:avLst/>
          </a:prstGeom>
          <a:noFill/>
        </p:spPr>
      </p:pic>
      <p:pic>
        <p:nvPicPr>
          <p:cNvPr id="4100" name="Picture 4" descr="C:\Users\Inky\Desktop\podzemlje.jpg"/>
          <p:cNvPicPr>
            <a:picLocks noChangeAspect="1" noChangeArrowheads="1"/>
          </p:cNvPicPr>
          <p:nvPr/>
        </p:nvPicPr>
        <p:blipFill>
          <a:blip r:embed="rId3" cstate="print"/>
          <a:srcRect/>
          <a:stretch>
            <a:fillRect/>
          </a:stretch>
        </p:blipFill>
        <p:spPr bwMode="auto">
          <a:xfrm>
            <a:off x="827584" y="4797152"/>
            <a:ext cx="2628900" cy="1743075"/>
          </a:xfrm>
          <a:prstGeom prst="rect">
            <a:avLst/>
          </a:prstGeom>
          <a:noFill/>
        </p:spPr>
      </p:pic>
      <p:pic>
        <p:nvPicPr>
          <p:cNvPr id="4098" name="Picture 2" descr="C:\Users\Inky\Desktop\tartarus.jpg"/>
          <p:cNvPicPr>
            <a:picLocks noChangeAspect="1" noChangeArrowheads="1"/>
          </p:cNvPicPr>
          <p:nvPr/>
        </p:nvPicPr>
        <p:blipFill>
          <a:blip r:embed="rId4" cstate="print"/>
          <a:srcRect/>
          <a:stretch>
            <a:fillRect/>
          </a:stretch>
        </p:blipFill>
        <p:spPr bwMode="auto">
          <a:xfrm>
            <a:off x="5364088" y="4221088"/>
            <a:ext cx="2209800" cy="20669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nky\Desktop\475px-Charon_by_Do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79512" y="260648"/>
            <a:ext cx="5184576" cy="3416320"/>
          </a:xfrm>
          <a:prstGeom prst="rect">
            <a:avLst/>
          </a:prstGeom>
          <a:noFill/>
        </p:spPr>
        <p:txBody>
          <a:bodyPr wrap="square" rtlCol="0">
            <a:spAutoFit/>
          </a:bodyPr>
          <a:lstStyle/>
          <a:p>
            <a:r>
              <a:rPr lang="hr-HR" sz="2400" dirty="0" smtClean="0">
                <a:solidFill>
                  <a:srgbClr val="FFFF00"/>
                </a:solidFill>
              </a:rPr>
              <a:t>Nakon Ereba potrebno je prijeći rijeku boli Aheront, preko koje mrtve prevozi </a:t>
            </a:r>
            <a:r>
              <a:rPr lang="hr-HR" sz="2400" dirty="0" smtClean="0">
                <a:solidFill>
                  <a:srgbClr val="FF0000"/>
                </a:solidFill>
              </a:rPr>
              <a:t>Haron</a:t>
            </a:r>
            <a:r>
              <a:rPr lang="hr-HR" sz="2400" dirty="0" smtClean="0">
                <a:solidFill>
                  <a:srgbClr val="FFFF00"/>
                </a:solidFill>
              </a:rPr>
              <a:t> u svome čamcu. Prijevoz mu plaćaju novčićem, koji su Grci obično stavljali pokojniku ispod jezika. Oni koji su bili jako siromašni ili nisu imali nikoga da im stavi novčić pod jezik, ostali su na obali Aheronta ostatak vječnosti.</a:t>
            </a:r>
            <a:endParaRPr lang="hr-HR" sz="2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nky\Desktop\cerberus_1024x7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95536" y="548680"/>
            <a:ext cx="2808312" cy="2677656"/>
          </a:xfrm>
          <a:prstGeom prst="rect">
            <a:avLst/>
          </a:prstGeom>
          <a:noFill/>
        </p:spPr>
        <p:txBody>
          <a:bodyPr wrap="square" rtlCol="0">
            <a:spAutoFit/>
          </a:bodyPr>
          <a:lstStyle/>
          <a:p>
            <a:r>
              <a:rPr lang="hr-HR" sz="2800" dirty="0" smtClean="0"/>
              <a:t>Udaljena obala Aheronta bila je čuvana </a:t>
            </a:r>
            <a:r>
              <a:rPr lang="hr-HR" sz="2800" dirty="0" smtClean="0">
                <a:solidFill>
                  <a:srgbClr val="FFFF00"/>
                </a:solidFill>
              </a:rPr>
              <a:t>Kerberom </a:t>
            </a:r>
            <a:r>
              <a:rPr lang="hr-HR" sz="2800" dirty="0" smtClean="0"/>
              <a:t>(troglavim psom) koji je čuvao ulaz u Tartar.</a:t>
            </a:r>
            <a:endParaRPr lang="hr-H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5616" y="620688"/>
            <a:ext cx="3960440" cy="584775"/>
          </a:xfrm>
          <a:prstGeom prst="rect">
            <a:avLst/>
          </a:prstGeom>
          <a:noFill/>
        </p:spPr>
        <p:txBody>
          <a:bodyPr wrap="square" rtlCol="0">
            <a:spAutoFit/>
          </a:bodyPr>
          <a:lstStyle/>
          <a:p>
            <a:r>
              <a:rPr lang="hr-HR" sz="3200" dirty="0" smtClean="0">
                <a:solidFill>
                  <a:srgbClr val="FF0000"/>
                </a:solidFill>
              </a:rPr>
              <a:t>Podzemna  božanstva</a:t>
            </a:r>
            <a:endParaRPr lang="hr-HR" sz="3200" dirty="0">
              <a:solidFill>
                <a:srgbClr val="FF0000"/>
              </a:solidFill>
            </a:endParaRPr>
          </a:p>
        </p:txBody>
      </p:sp>
      <p:sp>
        <p:nvSpPr>
          <p:cNvPr id="5" name="TextBox 4"/>
          <p:cNvSpPr txBox="1"/>
          <p:nvPr/>
        </p:nvSpPr>
        <p:spPr>
          <a:xfrm>
            <a:off x="1051992" y="1853208"/>
            <a:ext cx="5616624" cy="3539430"/>
          </a:xfrm>
          <a:prstGeom prst="rect">
            <a:avLst/>
          </a:prstGeom>
          <a:noFill/>
        </p:spPr>
        <p:txBody>
          <a:bodyPr wrap="square" rtlCol="0">
            <a:spAutoFit/>
          </a:bodyPr>
          <a:lstStyle/>
          <a:p>
            <a:r>
              <a:rPr lang="hr-HR" sz="2800" dirty="0" smtClean="0"/>
              <a:t>Podzemna su božanstva utjerivala strah u kosti. Ovdje je bio bog smrti </a:t>
            </a:r>
            <a:r>
              <a:rPr lang="hr-HR" sz="2800" dirty="0" smtClean="0">
                <a:solidFill>
                  <a:srgbClr val="FF0000"/>
                </a:solidFill>
              </a:rPr>
              <a:t>Tanatos</a:t>
            </a:r>
            <a:r>
              <a:rPr lang="hr-HR" sz="2800" dirty="0" smtClean="0"/>
              <a:t> u crnome plaštu s crnim ledenim krilima. Rezao je kosu umirućima i odnosio im duše. Ovdje su bile i božice </a:t>
            </a:r>
            <a:r>
              <a:rPr lang="hr-HR" sz="2800" dirty="0" smtClean="0">
                <a:solidFill>
                  <a:srgbClr val="FF0000"/>
                </a:solidFill>
              </a:rPr>
              <a:t>Kere</a:t>
            </a:r>
            <a:r>
              <a:rPr lang="hr-HR" sz="2800" dirty="0" smtClean="0"/>
              <a:t> koje su ubijale ljude na ratnim bojištima i sisale im krv.</a:t>
            </a:r>
            <a:endParaRPr lang="hr-H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061120"/>
            <a:ext cx="4896544" cy="2246769"/>
          </a:xfrm>
          <a:prstGeom prst="rect">
            <a:avLst/>
          </a:prstGeom>
          <a:noFill/>
        </p:spPr>
        <p:txBody>
          <a:bodyPr wrap="square" rtlCol="0">
            <a:spAutoFit/>
          </a:bodyPr>
          <a:lstStyle/>
          <a:p>
            <a:r>
              <a:rPr lang="hr-HR" sz="2800" dirty="0" smtClean="0"/>
              <a:t>Zatim, </a:t>
            </a:r>
            <a:r>
              <a:rPr lang="hr-HR" sz="2800" dirty="0" smtClean="0">
                <a:solidFill>
                  <a:srgbClr val="FF0000"/>
                </a:solidFill>
              </a:rPr>
              <a:t>Empuza</a:t>
            </a:r>
            <a:r>
              <a:rPr lang="hr-HR" sz="2800" dirty="0" smtClean="0"/>
              <a:t> koja je ubijala ljude na raskršćima; </a:t>
            </a:r>
            <a:r>
              <a:rPr lang="hr-HR" sz="2800" dirty="0" smtClean="0">
                <a:solidFill>
                  <a:srgbClr val="FF0000"/>
                </a:solidFill>
              </a:rPr>
              <a:t>Lamija</a:t>
            </a:r>
            <a:r>
              <a:rPr lang="hr-HR" sz="2800" dirty="0" smtClean="0"/>
              <a:t> koja je majkama ubijala djecu u snu; </a:t>
            </a:r>
            <a:r>
              <a:rPr lang="hr-HR" sz="2800" dirty="0" smtClean="0">
                <a:solidFill>
                  <a:srgbClr val="FF0000"/>
                </a:solidFill>
              </a:rPr>
              <a:t>Hekata</a:t>
            </a:r>
            <a:r>
              <a:rPr lang="hr-HR" sz="2800" dirty="0" smtClean="0"/>
              <a:t> sa tri glave i tri tijela koja je vladala čudovištima</a:t>
            </a:r>
            <a:endParaRPr lang="hr-HR" sz="2800" dirty="0"/>
          </a:p>
        </p:txBody>
      </p:sp>
      <p:pic>
        <p:nvPicPr>
          <p:cNvPr id="7170" name="Picture 2" descr="C:\Users\Inky\Desktop\220px-Lamiamyth.jpg"/>
          <p:cNvPicPr>
            <a:picLocks noChangeAspect="1" noChangeArrowheads="1"/>
          </p:cNvPicPr>
          <p:nvPr/>
        </p:nvPicPr>
        <p:blipFill>
          <a:blip r:embed="rId2" cstate="print"/>
          <a:srcRect/>
          <a:stretch>
            <a:fillRect/>
          </a:stretch>
        </p:blipFill>
        <p:spPr bwMode="auto">
          <a:xfrm>
            <a:off x="5292080" y="0"/>
            <a:ext cx="385192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nky\Desktop\Hipn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499992" y="548680"/>
            <a:ext cx="4248472" cy="3108543"/>
          </a:xfrm>
          <a:prstGeom prst="rect">
            <a:avLst/>
          </a:prstGeom>
          <a:noFill/>
        </p:spPr>
        <p:txBody>
          <a:bodyPr wrap="square" rtlCol="0">
            <a:spAutoFit/>
          </a:bodyPr>
          <a:lstStyle/>
          <a:p>
            <a:r>
              <a:rPr lang="hr-HR" sz="2800" dirty="0" smtClean="0"/>
              <a:t>Bog varljiva sna </a:t>
            </a:r>
            <a:r>
              <a:rPr lang="hr-HR" sz="2800" dirty="0" smtClean="0">
                <a:solidFill>
                  <a:srgbClr val="FF0000"/>
                </a:solidFill>
              </a:rPr>
              <a:t>Hipno </a:t>
            </a:r>
            <a:r>
              <a:rPr lang="hr-HR" sz="2800" dirty="0" smtClean="0"/>
              <a:t>kojem se nisu mogli oduprijeti ni smrtnici niti bogovi.</a:t>
            </a:r>
          </a:p>
          <a:p>
            <a:r>
              <a:rPr lang="hr-HR" sz="2800" dirty="0" smtClean="0"/>
              <a:t> </a:t>
            </a:r>
          </a:p>
          <a:p>
            <a:r>
              <a:rPr lang="hr-HR" sz="2800" dirty="0" smtClean="0"/>
              <a:t>San (</a:t>
            </a:r>
            <a:r>
              <a:rPr lang="hr-HR" sz="2800" dirty="0" smtClean="0">
                <a:solidFill>
                  <a:srgbClr val="FF0000"/>
                </a:solidFill>
              </a:rPr>
              <a:t>Hipno</a:t>
            </a:r>
            <a:r>
              <a:rPr lang="hr-HR" sz="2800" dirty="0" smtClean="0"/>
              <a:t>) i njegov polubrat Smrt (</a:t>
            </a:r>
            <a:r>
              <a:rPr lang="hr-HR" sz="2800" dirty="0" smtClean="0">
                <a:solidFill>
                  <a:srgbClr val="FF0000"/>
                </a:solidFill>
              </a:rPr>
              <a:t>Tanatos</a:t>
            </a:r>
            <a:r>
              <a:rPr lang="hr-HR" sz="2800" dirty="0" smtClean="0"/>
              <a:t>)</a:t>
            </a:r>
            <a:endParaRPr lang="hr-H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nky\Desktop\erinije.jpg"/>
          <p:cNvPicPr>
            <a:picLocks noChangeAspect="1" noChangeArrowheads="1"/>
          </p:cNvPicPr>
          <p:nvPr/>
        </p:nvPicPr>
        <p:blipFill>
          <a:blip r:embed="rId2" cstate="print"/>
          <a:srcRect/>
          <a:stretch>
            <a:fillRect/>
          </a:stretch>
        </p:blipFill>
        <p:spPr bwMode="auto">
          <a:xfrm>
            <a:off x="3707904" y="0"/>
            <a:ext cx="5436096" cy="4104457"/>
          </a:xfrm>
          <a:prstGeom prst="rect">
            <a:avLst/>
          </a:prstGeom>
          <a:noFill/>
        </p:spPr>
      </p:pic>
      <p:sp>
        <p:nvSpPr>
          <p:cNvPr id="3" name="TextBox 2"/>
          <p:cNvSpPr txBox="1"/>
          <p:nvPr/>
        </p:nvSpPr>
        <p:spPr>
          <a:xfrm>
            <a:off x="539552" y="1340768"/>
            <a:ext cx="2952328" cy="4401205"/>
          </a:xfrm>
          <a:prstGeom prst="rect">
            <a:avLst/>
          </a:prstGeom>
          <a:noFill/>
        </p:spPr>
        <p:txBody>
          <a:bodyPr wrap="square" rtlCol="0">
            <a:spAutoFit/>
          </a:bodyPr>
          <a:lstStyle/>
          <a:p>
            <a:r>
              <a:rPr lang="vi-VN" sz="2800" dirty="0" smtClean="0"/>
              <a:t>Također su ovdje bile i </a:t>
            </a:r>
            <a:r>
              <a:rPr lang="vi-VN" sz="2800" dirty="0" smtClean="0">
                <a:solidFill>
                  <a:srgbClr val="FF0000"/>
                </a:solidFill>
              </a:rPr>
              <a:t>Srde</a:t>
            </a:r>
            <a:r>
              <a:rPr lang="vi-VN" sz="2800" dirty="0" smtClean="0"/>
              <a:t> (</a:t>
            </a:r>
            <a:r>
              <a:rPr lang="vi-VN" sz="2800" dirty="0" smtClean="0">
                <a:solidFill>
                  <a:srgbClr val="FF0000"/>
                </a:solidFill>
              </a:rPr>
              <a:t>Erinije</a:t>
            </a:r>
            <a:r>
              <a:rPr lang="vi-VN" sz="2800" dirty="0" smtClean="0"/>
              <a:t> ili </a:t>
            </a:r>
            <a:r>
              <a:rPr lang="vi-VN" sz="2800" dirty="0" smtClean="0">
                <a:solidFill>
                  <a:srgbClr val="FF0000"/>
                </a:solidFill>
              </a:rPr>
              <a:t>Furije</a:t>
            </a:r>
            <a:r>
              <a:rPr lang="vi-VN" sz="2800" dirty="0" smtClean="0"/>
              <a:t>) koje su bile neumoljive božice kletve i osvete, a u svijet ih je znala slati Perzefona, Hadova žena.</a:t>
            </a:r>
            <a:endParaRPr lang="hr-H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nky\Desktop\persephone_by_blackeri.jpg"/>
          <p:cNvPicPr>
            <a:picLocks noChangeAspect="1" noChangeArrowheads="1"/>
          </p:cNvPicPr>
          <p:nvPr/>
        </p:nvPicPr>
        <p:blipFill>
          <a:blip r:embed="rId2" cstate="print"/>
          <a:srcRect/>
          <a:stretch>
            <a:fillRect/>
          </a:stretch>
        </p:blipFill>
        <p:spPr bwMode="auto">
          <a:xfrm>
            <a:off x="0" y="0"/>
            <a:ext cx="4716016" cy="6858000"/>
          </a:xfrm>
          <a:prstGeom prst="rect">
            <a:avLst/>
          </a:prstGeom>
          <a:noFill/>
        </p:spPr>
      </p:pic>
      <p:sp>
        <p:nvSpPr>
          <p:cNvPr id="3" name="TextBox 2"/>
          <p:cNvSpPr txBox="1"/>
          <p:nvPr/>
        </p:nvSpPr>
        <p:spPr>
          <a:xfrm>
            <a:off x="5436096" y="764704"/>
            <a:ext cx="3456384" cy="3970318"/>
          </a:xfrm>
          <a:prstGeom prst="rect">
            <a:avLst/>
          </a:prstGeom>
          <a:noFill/>
        </p:spPr>
        <p:txBody>
          <a:bodyPr wrap="square" rtlCol="0">
            <a:spAutoFit/>
          </a:bodyPr>
          <a:lstStyle/>
          <a:p>
            <a:r>
              <a:rPr lang="hr-HR" sz="3600" dirty="0" smtClean="0"/>
              <a:t>Hadova žena zvala se </a:t>
            </a:r>
            <a:r>
              <a:rPr lang="hr-HR" sz="3600" dirty="0" smtClean="0">
                <a:solidFill>
                  <a:srgbClr val="FF0000"/>
                </a:solidFill>
              </a:rPr>
              <a:t>Perzefona</a:t>
            </a:r>
            <a:r>
              <a:rPr lang="hr-HR" sz="3600" dirty="0" smtClean="0"/>
              <a:t> (ili rim. Prozerpina) a nadimak joj je bio </a:t>
            </a:r>
            <a:r>
              <a:rPr lang="hr-HR" sz="3600" dirty="0" smtClean="0">
                <a:solidFill>
                  <a:srgbClr val="FF0000"/>
                </a:solidFill>
              </a:rPr>
              <a:t> “Kraljica Podzemlja’’</a:t>
            </a:r>
            <a:r>
              <a:rPr lang="hr-HR" sz="3600" dirty="0" smtClean="0"/>
              <a:t>).</a:t>
            </a:r>
            <a:endParaRPr lang="hr-H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7976" y="1133128"/>
            <a:ext cx="5616624" cy="369332"/>
          </a:xfrm>
          <a:prstGeom prst="rect">
            <a:avLst/>
          </a:prstGeom>
          <a:noFill/>
        </p:spPr>
        <p:txBody>
          <a:bodyPr wrap="square" rtlCol="0">
            <a:spAutoFit/>
          </a:bodyPr>
          <a:lstStyle/>
          <a:p>
            <a:endParaRPr lang="hr-HR" dirty="0"/>
          </a:p>
        </p:txBody>
      </p:sp>
      <p:sp>
        <p:nvSpPr>
          <p:cNvPr id="6" name="TextBox 5"/>
          <p:cNvSpPr txBox="1"/>
          <p:nvPr/>
        </p:nvSpPr>
        <p:spPr>
          <a:xfrm>
            <a:off x="755576" y="1285528"/>
            <a:ext cx="3600400" cy="3785652"/>
          </a:xfrm>
          <a:prstGeom prst="rect">
            <a:avLst/>
          </a:prstGeom>
          <a:noFill/>
        </p:spPr>
        <p:txBody>
          <a:bodyPr wrap="square" rtlCol="0">
            <a:spAutoFit/>
          </a:bodyPr>
          <a:lstStyle/>
          <a:p>
            <a:r>
              <a:rPr lang="hr-HR" sz="2400" dirty="0">
                <a:solidFill>
                  <a:srgbClr val="FF0000"/>
                </a:solidFill>
              </a:rPr>
              <a:t>Had je bog podzemlja (također nazvanog Had) u grčkoj mitologiji. Rimljani su svoj pandan nazvali Pluton. Had je Kronov i Rejin (ili u rimskoj mitologiji </a:t>
            </a:r>
            <a:r>
              <a:rPr lang="hr-HR" sz="2400" dirty="0" smtClean="0">
                <a:solidFill>
                  <a:srgbClr val="FF0000"/>
                </a:solidFill>
              </a:rPr>
              <a:t>Kronov </a:t>
            </a:r>
            <a:r>
              <a:rPr lang="hr-HR" sz="2400" dirty="0">
                <a:solidFill>
                  <a:srgbClr val="FF0000"/>
                </a:solidFill>
              </a:rPr>
              <a:t>i Opsin) sin, braća su mu Zeus (rim. Jupiter) i Posejdon (rim. Neptun).</a:t>
            </a:r>
          </a:p>
        </p:txBody>
      </p:sp>
      <p:pic>
        <p:nvPicPr>
          <p:cNvPr id="14338" name="Picture 2" descr="C:\Users\Inky\Desktop\had.jpg"/>
          <p:cNvPicPr>
            <a:picLocks noChangeAspect="1" noChangeArrowheads="1"/>
          </p:cNvPicPr>
          <p:nvPr/>
        </p:nvPicPr>
        <p:blipFill>
          <a:blip r:embed="rId2" cstate="print"/>
          <a:srcRect/>
          <a:stretch>
            <a:fillRect/>
          </a:stretch>
        </p:blipFill>
        <p:spPr bwMode="auto">
          <a:xfrm>
            <a:off x="5292080" y="908720"/>
            <a:ext cx="2252464" cy="39604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nky\Desktop\otmica przefon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076056" y="260648"/>
            <a:ext cx="3816424" cy="3170099"/>
          </a:xfrm>
          <a:prstGeom prst="rect">
            <a:avLst/>
          </a:prstGeom>
          <a:noFill/>
        </p:spPr>
        <p:txBody>
          <a:bodyPr wrap="square" rtlCol="0">
            <a:spAutoFit/>
          </a:bodyPr>
          <a:lstStyle/>
          <a:p>
            <a:r>
              <a:rPr lang="hr-HR" sz="2000" b="1" dirty="0" smtClean="0">
                <a:solidFill>
                  <a:srgbClr val="FF0000"/>
                </a:solidFill>
              </a:rPr>
              <a:t>Had se ne bi zaljubio da ga nije začarala Afrodita, božica ljubavi. Jednoga je dana Perzefona brala cvijeće s nimfama ili sa božicama Atenom i Artemidom na polju. Geja je rodila poseban cvijet koji je privukao Perzefoninu pažnju, pa je Had odjednom probio tlo i izašao iz podzemnoga svijeta te ju je oteo i poveo sa sobom. </a:t>
            </a:r>
            <a:endParaRPr lang="hr-HR"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5544616" cy="2677656"/>
          </a:xfrm>
          <a:prstGeom prst="rect">
            <a:avLst/>
          </a:prstGeom>
        </p:spPr>
        <p:txBody>
          <a:bodyPr wrap="square">
            <a:spAutoFit/>
          </a:bodyPr>
          <a:lstStyle/>
          <a:p>
            <a:r>
              <a:rPr lang="hr-HR" sz="2400" dirty="0" smtClean="0"/>
              <a:t> Demetra je čula krik njezine kćeri i potrčala u pomoć, ali je već bilo kasno. Shrvana je Demetra pretvorila nimfe u Sirene jer se nisu umiješale. Demetra je lutala svijetom devet dana bez hrane i pića, sve dok Helije, nebesko Sunce, nije rekao  Demetri gdje joj je kćer. </a:t>
            </a:r>
            <a:endParaRPr lang="hr-HR" sz="2400" dirty="0"/>
          </a:p>
        </p:txBody>
      </p:sp>
      <p:pic>
        <p:nvPicPr>
          <p:cNvPr id="12290" name="Picture 2" descr="C:\Users\Inky\Desktop\had perz. i demetra.jpg"/>
          <p:cNvPicPr>
            <a:picLocks noChangeAspect="1" noChangeArrowheads="1"/>
          </p:cNvPicPr>
          <p:nvPr/>
        </p:nvPicPr>
        <p:blipFill>
          <a:blip r:embed="rId2" cstate="print"/>
          <a:srcRect/>
          <a:stretch>
            <a:fillRect/>
          </a:stretch>
        </p:blipFill>
        <p:spPr bwMode="auto">
          <a:xfrm>
            <a:off x="6012160" y="980728"/>
            <a:ext cx="2448272" cy="3096344"/>
          </a:xfrm>
          <a:prstGeom prst="rect">
            <a:avLst/>
          </a:prstGeom>
          <a:noFill/>
        </p:spPr>
      </p:pic>
      <p:pic>
        <p:nvPicPr>
          <p:cNvPr id="12291" name="Picture 3" descr="C:\Users\Inky\Desktop\h.jpg"/>
          <p:cNvPicPr>
            <a:picLocks noChangeAspect="1" noChangeArrowheads="1"/>
          </p:cNvPicPr>
          <p:nvPr/>
        </p:nvPicPr>
        <p:blipFill>
          <a:blip r:embed="rId3" cstate="print"/>
          <a:srcRect/>
          <a:stretch>
            <a:fillRect/>
          </a:stretch>
        </p:blipFill>
        <p:spPr bwMode="auto">
          <a:xfrm>
            <a:off x="1187624" y="4149080"/>
            <a:ext cx="3888432" cy="19560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nky\Desktop\image129.jpg"/>
          <p:cNvPicPr>
            <a:picLocks noChangeAspect="1" noChangeArrowheads="1"/>
          </p:cNvPicPr>
          <p:nvPr/>
        </p:nvPicPr>
        <p:blipFill>
          <a:blip r:embed="rId2" cstate="print"/>
          <a:srcRect/>
          <a:stretch>
            <a:fillRect/>
          </a:stretch>
        </p:blipFill>
        <p:spPr bwMode="auto">
          <a:xfrm>
            <a:off x="3995937" y="-24837"/>
            <a:ext cx="5148064" cy="6882837"/>
          </a:xfrm>
          <a:prstGeom prst="rect">
            <a:avLst/>
          </a:prstGeom>
          <a:noFill/>
        </p:spPr>
      </p:pic>
      <p:sp>
        <p:nvSpPr>
          <p:cNvPr id="3" name="TextBox 2"/>
          <p:cNvSpPr txBox="1"/>
          <p:nvPr/>
        </p:nvSpPr>
        <p:spPr>
          <a:xfrm>
            <a:off x="395536" y="548680"/>
            <a:ext cx="3312368" cy="2554545"/>
          </a:xfrm>
          <a:prstGeom prst="rect">
            <a:avLst/>
          </a:prstGeom>
          <a:noFill/>
        </p:spPr>
        <p:txBody>
          <a:bodyPr wrap="square" rtlCol="0">
            <a:spAutoFit/>
          </a:bodyPr>
          <a:lstStyle/>
          <a:p>
            <a:r>
              <a:rPr lang="hr-HR" sz="3200" dirty="0" smtClean="0"/>
              <a:t>Had ju je duboko volio i nije ju htio pustiti iz podzemnoga svijeta.</a:t>
            </a:r>
            <a:endParaRPr lang="hr-HR"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nky\Desktop\perzefona.JPG"/>
          <p:cNvPicPr>
            <a:picLocks noChangeAspect="1" noChangeArrowheads="1"/>
          </p:cNvPicPr>
          <p:nvPr/>
        </p:nvPicPr>
        <p:blipFill>
          <a:blip r:embed="rId2" cstate="print"/>
          <a:srcRect/>
          <a:stretch>
            <a:fillRect/>
          </a:stretch>
        </p:blipFill>
        <p:spPr bwMode="auto">
          <a:xfrm>
            <a:off x="0" y="0"/>
            <a:ext cx="4355976" cy="6857999"/>
          </a:xfrm>
          <a:prstGeom prst="rect">
            <a:avLst/>
          </a:prstGeom>
          <a:noFill/>
        </p:spPr>
      </p:pic>
      <p:sp>
        <p:nvSpPr>
          <p:cNvPr id="3" name="TextBox 2"/>
          <p:cNvSpPr txBox="1"/>
          <p:nvPr/>
        </p:nvSpPr>
        <p:spPr>
          <a:xfrm>
            <a:off x="4788024" y="404664"/>
            <a:ext cx="3960440" cy="2677656"/>
          </a:xfrm>
          <a:prstGeom prst="rect">
            <a:avLst/>
          </a:prstGeom>
          <a:noFill/>
        </p:spPr>
        <p:txBody>
          <a:bodyPr wrap="square" rtlCol="0">
            <a:spAutoFit/>
          </a:bodyPr>
          <a:lstStyle/>
          <a:p>
            <a:r>
              <a:rPr lang="hr-HR" sz="2800" dirty="0" smtClean="0"/>
              <a:t>Oženio ju je i dao joj da kuša zrna šipka (kad bi neko kušao nešto iz podzemnoga svijeta, više se nije mogao vratiti na zemlju). </a:t>
            </a:r>
            <a:endParaRPr lang="hr-HR" sz="2800" dirty="0"/>
          </a:p>
        </p:txBody>
      </p:sp>
      <p:pic>
        <p:nvPicPr>
          <p:cNvPr id="14339" name="Picture 3" descr="C:\Users\Inky\Desktop\da i perz.jpg"/>
          <p:cNvPicPr>
            <a:picLocks noChangeAspect="1" noChangeArrowheads="1"/>
          </p:cNvPicPr>
          <p:nvPr/>
        </p:nvPicPr>
        <p:blipFill>
          <a:blip r:embed="rId3" cstate="print"/>
          <a:srcRect/>
          <a:stretch>
            <a:fillRect/>
          </a:stretch>
        </p:blipFill>
        <p:spPr bwMode="auto">
          <a:xfrm>
            <a:off x="6084168" y="3284984"/>
            <a:ext cx="2376264" cy="31901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nky\Desktop\318379_301_559_artfile_ru.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543600" y="2708920"/>
            <a:ext cx="3600400" cy="4093428"/>
          </a:xfrm>
          <a:prstGeom prst="rect">
            <a:avLst/>
          </a:prstGeom>
          <a:noFill/>
        </p:spPr>
        <p:txBody>
          <a:bodyPr wrap="square" rtlCol="0">
            <a:spAutoFit/>
          </a:bodyPr>
          <a:lstStyle/>
          <a:p>
            <a:r>
              <a:rPr lang="hr-HR" sz="2000" b="1" dirty="0" smtClean="0">
                <a:solidFill>
                  <a:srgbClr val="FF0000"/>
                </a:solidFill>
              </a:rPr>
              <a:t>Demetra se potom zatvorila u svoj hram u Eleuzini te na svijet poslala neplodnost uzrokovavši velike neizdržive katastrofe i za ljude i za bogove. Ljudi su molili Zeusa da nešto učini, a umiješali su se i ostali bogovi, a i sama je Demetra tražila pomoć. Budući da je nije mogao potpuno vratiti jer je jela zrna šipka, poslao je Hermesa da pregovara sa Hadom. </a:t>
            </a:r>
            <a:endParaRPr lang="hr-HR" sz="2000" b="1"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16387" name="Rectangle 3"/>
          <p:cNvSpPr>
            <a:spLocks noChangeArrowheads="1"/>
          </p:cNvSpPr>
          <p:nvPr/>
        </p:nvSpPr>
        <p:spPr bwMode="auto">
          <a:xfrm>
            <a:off x="0" y="0"/>
            <a:ext cx="38519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Određeno je da Perzefona trećinu godine živi u podzemnome svijetu s Hadom, a ostatak godine na zemlji. U drugoj verziji mita, Hekata je spasila Perzefonu. Tako Demetra tugujući zimi zemlji daje neplodnost dok joj kći odlazi u Had, a kad se vrati, odijeva prirodu u zelenilo i cvijeće. </a:t>
            </a:r>
          </a:p>
          <a:p>
            <a:pPr marL="0" marR="0" lvl="0" indent="0" algn="l" defTabSz="914400" rtl="0" eaLnBrk="1" fontAlgn="base" latinLnBrk="0" hangingPunct="1">
              <a:lnSpc>
                <a:spcPct val="100000"/>
              </a:lnSpc>
              <a:spcBef>
                <a:spcPct val="0"/>
              </a:spcBef>
              <a:spcAft>
                <a:spcPct val="0"/>
              </a:spcAft>
              <a:buClrTx/>
              <a:buSzTx/>
              <a:buFontTx/>
              <a:buNone/>
              <a:tabLst/>
            </a:pPr>
            <a:endParaRPr lang="hr-HR" sz="1600" b="1" dirty="0" smtClean="0">
              <a:solidFill>
                <a:srgbClr val="FF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p:txBody>
      </p:sp>
      <p:sp>
        <p:nvSpPr>
          <p:cNvPr id="6" name="TextBox 5"/>
          <p:cNvSpPr txBox="1"/>
          <p:nvPr/>
        </p:nvSpPr>
        <p:spPr>
          <a:xfrm>
            <a:off x="6012160" y="4077072"/>
            <a:ext cx="3284240" cy="2862322"/>
          </a:xfrm>
          <a:prstGeom prst="rect">
            <a:avLst/>
          </a:prstGeom>
          <a:noFill/>
        </p:spPr>
        <p:txBody>
          <a:bodyPr wrap="square" rtlCol="0">
            <a:spAutoFit/>
          </a:bodyPr>
          <a:lstStyle/>
          <a:p>
            <a:pPr lvl="0" fontAlgn="base">
              <a:spcBef>
                <a:spcPct val="0"/>
              </a:spcBef>
              <a:spcAft>
                <a:spcPct val="0"/>
              </a:spcAft>
            </a:pPr>
            <a:r>
              <a:rPr lang="hr-HR" b="1" dirty="0" smtClean="0">
                <a:solidFill>
                  <a:srgbClr val="FF0000"/>
                </a:solidFill>
                <a:latin typeface="Arial" pitchFamily="34" charset="0"/>
                <a:ea typeface="Times New Roman" pitchFamily="18" charset="0"/>
                <a:cs typeface="Arial" pitchFamily="34" charset="0"/>
              </a:rPr>
              <a:t>Tako su nastala godišnja doba. Druge verzije nastanka godišnjih doba govore da ili je Demetra zaposlena traženjem svoje kćeri pa zanemari zemlju i tako dođe zima, ili pak izričito zapostavi zemlju, ljutita zbog otmice svoje kćeri</a:t>
            </a:r>
            <a:endParaRPr lang="hr-HR" b="1"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Inky\Desktop\110mb-disney-hades-1024x768.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TextBox 2"/>
          <p:cNvSpPr txBox="1"/>
          <p:nvPr/>
        </p:nvSpPr>
        <p:spPr>
          <a:xfrm>
            <a:off x="467544" y="2636912"/>
            <a:ext cx="3528392" cy="1077218"/>
          </a:xfrm>
          <a:prstGeom prst="rect">
            <a:avLst/>
          </a:prstGeom>
          <a:noFill/>
        </p:spPr>
        <p:txBody>
          <a:bodyPr wrap="square" rtlCol="0">
            <a:spAutoFit/>
          </a:bodyPr>
          <a:lstStyle/>
          <a:p>
            <a:r>
              <a:rPr lang="hr-HR" sz="3200" dirty="0" smtClean="0"/>
              <a:t>Izradila: </a:t>
            </a:r>
          </a:p>
          <a:p>
            <a:r>
              <a:rPr lang="hr-HR" sz="3200" dirty="0" smtClean="0"/>
              <a:t>Ivona Milinović, 1.a</a:t>
            </a:r>
            <a:endParaRPr lang="hr-HR"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5968" y="917104"/>
            <a:ext cx="5400600" cy="369332"/>
          </a:xfrm>
          <a:prstGeom prst="rect">
            <a:avLst/>
          </a:prstGeom>
          <a:noFill/>
        </p:spPr>
        <p:txBody>
          <a:bodyPr wrap="square" rtlCol="0">
            <a:spAutoFit/>
          </a:bodyPr>
          <a:lstStyle/>
          <a:p>
            <a:endParaRPr lang="hr-HR" dirty="0"/>
          </a:p>
        </p:txBody>
      </p:sp>
      <p:sp>
        <p:nvSpPr>
          <p:cNvPr id="9" name="Rectangle 4"/>
          <p:cNvSpPr>
            <a:spLocks noChangeArrowheads="1"/>
          </p:cNvSpPr>
          <p:nvPr/>
        </p:nvSpPr>
        <p:spPr bwMode="auto">
          <a:xfrm>
            <a:off x="1124000" y="1349152"/>
            <a:ext cx="49685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323528" y="325284"/>
            <a:ext cx="511256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hr-HR" sz="2000" dirty="0">
                <a:solidFill>
                  <a:srgbClr val="FF0000"/>
                </a:solidFill>
              </a:rPr>
              <a:t>Hadovo grčko ime potječe iz grčke riječi za ''neviđen'' koja proizlazi iz mita u kojem Kiklop Hadu daje kacigu nevidljivosti. Katkad je posuđivao kacigu i bogovima i smrtnicima, primjerice Perzeju. Sjedio je na tronu od ebanovine. Hadovo oružje bile su vile sa dva zuba kojima je uništavao sve što mu se ne bi svidjelo, baš kao i Posejdon sa svojim </a:t>
            </a:r>
            <a:r>
              <a:rPr lang="hr-HR" sz="2000" dirty="0" smtClean="0">
                <a:solidFill>
                  <a:srgbClr val="FF0000"/>
                </a:solidFill>
              </a:rPr>
              <a:t>trozubcem</a:t>
            </a:r>
            <a:r>
              <a:rPr lang="hr-HR" sz="2000" dirty="0">
                <a:solidFill>
                  <a:srgbClr val="FF0000"/>
                </a:solidFill>
              </a:rPr>
              <a:t>. Znak njegove moći bio je štap s pticom na vrhu s kojim je vodio sjene mrtvih u podzemlje. Njegova tamna kočija koju su vukla četiri potpuno crna konja uvijek je izazivala strahopoštovanje. Također je prikazivan s narcisom i čempresom te ključem Hada.  Uz njega je uvijek bio i Kerber, višeglavi pas koji je čuvao vrata </a:t>
            </a:r>
            <a:r>
              <a:rPr lang="hr-HR" sz="2000" dirty="0" smtClean="0">
                <a:solidFill>
                  <a:srgbClr val="FF0000"/>
                </a:solidFill>
              </a:rPr>
              <a:t>podzemlja.</a:t>
            </a:r>
            <a:endParaRPr kumimoji="0" lang="hr-H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1124000" y="1349152"/>
            <a:ext cx="496855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3" name="Picture 5"/>
          <p:cNvPicPr>
            <a:picLocks noChangeAspect="1" noChangeArrowheads="1"/>
          </p:cNvPicPr>
          <p:nvPr/>
        </p:nvPicPr>
        <p:blipFill>
          <a:blip r:embed="rId2" cstate="print"/>
          <a:srcRect/>
          <a:stretch>
            <a:fillRect/>
          </a:stretch>
        </p:blipFill>
        <p:spPr bwMode="auto">
          <a:xfrm>
            <a:off x="5508104" y="3789040"/>
            <a:ext cx="3048000" cy="2495550"/>
          </a:xfrm>
          <a:prstGeom prst="rect">
            <a:avLst/>
          </a:prstGeom>
          <a:noFill/>
          <a:ln w="9525">
            <a:noFill/>
            <a:miter lim="800000"/>
            <a:headEnd/>
            <a:tailEnd/>
          </a:ln>
        </p:spPr>
      </p:pic>
      <p:pic>
        <p:nvPicPr>
          <p:cNvPr id="27654" name="Picture 6" descr="C:\Users\Inky\Desktop\hades.jpg"/>
          <p:cNvPicPr>
            <a:picLocks noChangeAspect="1" noChangeArrowheads="1"/>
          </p:cNvPicPr>
          <p:nvPr/>
        </p:nvPicPr>
        <p:blipFill>
          <a:blip r:embed="rId3" cstate="print"/>
          <a:srcRect/>
          <a:stretch>
            <a:fillRect/>
          </a:stretch>
        </p:blipFill>
        <p:spPr bwMode="auto">
          <a:xfrm>
            <a:off x="6012160" y="476672"/>
            <a:ext cx="1666875" cy="27336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9984" y="1493168"/>
            <a:ext cx="5832648" cy="369332"/>
          </a:xfrm>
          <a:prstGeom prst="rect">
            <a:avLst/>
          </a:prstGeom>
          <a:noFill/>
        </p:spPr>
        <p:txBody>
          <a:bodyPr wrap="square" rtlCol="0">
            <a:spAutoFit/>
          </a:bodyPr>
          <a:lstStyle/>
          <a:p>
            <a:endParaRPr lang="hr-HR" dirty="0">
              <a:solidFill>
                <a:srgbClr val="FF0000"/>
              </a:solidFill>
            </a:endParaRPr>
          </a:p>
        </p:txBody>
      </p:sp>
      <p:sp>
        <p:nvSpPr>
          <p:cNvPr id="6" name="TextBox 5"/>
          <p:cNvSpPr txBox="1"/>
          <p:nvPr/>
        </p:nvSpPr>
        <p:spPr>
          <a:xfrm>
            <a:off x="1132384" y="1645568"/>
            <a:ext cx="5832648" cy="369332"/>
          </a:xfrm>
          <a:prstGeom prst="rect">
            <a:avLst/>
          </a:prstGeom>
          <a:noFill/>
        </p:spPr>
        <p:txBody>
          <a:bodyPr wrap="square" rtlCol="0">
            <a:spAutoFit/>
          </a:bodyPr>
          <a:lstStyle/>
          <a:p>
            <a:endParaRPr lang="hr-HR" dirty="0"/>
          </a:p>
        </p:txBody>
      </p:sp>
      <p:sp>
        <p:nvSpPr>
          <p:cNvPr id="28674" name="Rectangle 2"/>
          <p:cNvSpPr>
            <a:spLocks noChangeArrowheads="1"/>
          </p:cNvSpPr>
          <p:nvPr/>
        </p:nvSpPr>
        <p:spPr bwMode="auto">
          <a:xfrm>
            <a:off x="0" y="97795"/>
            <a:ext cx="3770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763960" y="917104"/>
            <a:ext cx="5400600" cy="369332"/>
          </a:xfrm>
          <a:prstGeom prst="rect">
            <a:avLst/>
          </a:prstGeom>
          <a:noFill/>
        </p:spPr>
        <p:txBody>
          <a:bodyPr wrap="square" rtlCol="0">
            <a:spAutoFit/>
          </a:bodyPr>
          <a:lstStyle/>
          <a:p>
            <a:endParaRPr lang="hr-HR" dirty="0">
              <a:solidFill>
                <a:srgbClr val="FF0000"/>
              </a:solidFill>
            </a:endParaRPr>
          </a:p>
        </p:txBody>
      </p:sp>
      <p:sp>
        <p:nvSpPr>
          <p:cNvPr id="12" name="TextBox 11"/>
          <p:cNvSpPr txBox="1"/>
          <p:nvPr/>
        </p:nvSpPr>
        <p:spPr>
          <a:xfrm>
            <a:off x="916360" y="1069504"/>
            <a:ext cx="5400600" cy="369332"/>
          </a:xfrm>
          <a:prstGeom prst="rect">
            <a:avLst/>
          </a:prstGeom>
          <a:noFill/>
        </p:spPr>
        <p:txBody>
          <a:bodyPr wrap="square" rtlCol="0">
            <a:spAutoFit/>
          </a:bodyPr>
          <a:lstStyle/>
          <a:p>
            <a:endParaRPr lang="hr-HR" dirty="0"/>
          </a:p>
        </p:txBody>
      </p:sp>
      <p:sp>
        <p:nvSpPr>
          <p:cNvPr id="13" name="TextBox 12"/>
          <p:cNvSpPr txBox="1"/>
          <p:nvPr/>
        </p:nvSpPr>
        <p:spPr>
          <a:xfrm>
            <a:off x="1331640" y="476672"/>
            <a:ext cx="5832648" cy="4893647"/>
          </a:xfrm>
          <a:prstGeom prst="rect">
            <a:avLst/>
          </a:prstGeom>
          <a:noFill/>
        </p:spPr>
        <p:txBody>
          <a:bodyPr wrap="square" rtlCol="0">
            <a:spAutoFit/>
          </a:bodyPr>
          <a:lstStyle/>
          <a:p>
            <a:r>
              <a:rPr lang="hr-HR" sz="2400" dirty="0">
                <a:solidFill>
                  <a:srgbClr val="FF0000"/>
                </a:solidFill>
              </a:rPr>
              <a:t>Kad je odrastao, Zeus je uspio prisiliti oca da povrati svoje potomke ( Kron ih je sve osim Zeusa progutao) Zeus, Posejdon i Had sudjelovali su u Titanomahiji, ratu Titana, a Kiklopi su im darovali oružja: Zeus je dobio munju, Had kacigu nevidljivosti, a Posejdon </a:t>
            </a:r>
            <a:r>
              <a:rPr lang="hr-HR" sz="2400" dirty="0" smtClean="0">
                <a:solidFill>
                  <a:srgbClr val="FF0000"/>
                </a:solidFill>
              </a:rPr>
              <a:t>trozubac. </a:t>
            </a:r>
            <a:r>
              <a:rPr lang="hr-HR" sz="2400" dirty="0">
                <a:solidFill>
                  <a:srgbClr val="FF0000"/>
                </a:solidFill>
              </a:rPr>
              <a:t>U noći prije prve bitke, Had se odšuljao do uporišta Titana i uništio im oružje. Na posljetku su bogovi pobijedili, a trojica braće izvlačila su stabljike pšenice da bi raspodijelili područja vladanja. Zeus je lukavstvom dobio nebo i zemlju, Posejdon mora, a Had podzemni </a:t>
            </a:r>
            <a:r>
              <a:rPr lang="hr-HR" sz="2400" dirty="0" smtClean="0">
                <a:solidFill>
                  <a:srgbClr val="FF0000"/>
                </a:solidFill>
              </a:rPr>
              <a:t>svijet.</a:t>
            </a:r>
            <a:endParaRPr lang="hr-HR" sz="2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984" y="1133128"/>
            <a:ext cx="5040560" cy="3785652"/>
          </a:xfrm>
          <a:prstGeom prst="rect">
            <a:avLst/>
          </a:prstGeom>
          <a:noFill/>
        </p:spPr>
        <p:txBody>
          <a:bodyPr wrap="square" rtlCol="0">
            <a:spAutoFit/>
          </a:bodyPr>
          <a:lstStyle/>
          <a:p>
            <a:r>
              <a:rPr lang="hr-HR" sz="2400" dirty="0">
                <a:solidFill>
                  <a:srgbClr val="FF0000"/>
                </a:solidFill>
              </a:rPr>
              <a:t>Had je vladao mrtvima, a pomagali su mu demoni koji su ga bespogovorno slušali. Mrtvi nisu smjeli odlaziti iz podzemlja, a ni živi u nj, jer bi se Had razbjesnio. Svi koji su ulazili u podzemni svijet uglavnom </a:t>
            </a:r>
            <a:r>
              <a:rPr lang="hr-HR" sz="2400" dirty="0" smtClean="0">
                <a:solidFill>
                  <a:srgbClr val="FF0000"/>
                </a:solidFill>
              </a:rPr>
              <a:t>su bili </a:t>
            </a:r>
            <a:r>
              <a:rPr lang="hr-HR" sz="2400" dirty="0">
                <a:solidFill>
                  <a:srgbClr val="FF0000"/>
                </a:solidFill>
              </a:rPr>
              <a:t>junaci: Heraklo, Odisej, Eneja, Orfej, Tezej i Psiha. Nijedan od njih nije bio zadovoljan onime što vidi, a o tome govori i Homer u </a:t>
            </a:r>
            <a:r>
              <a:rPr lang="hr-HR" sz="2400" i="1" dirty="0">
                <a:solidFill>
                  <a:srgbClr val="FF0000"/>
                </a:solidFill>
              </a:rPr>
              <a:t>Odiseji</a:t>
            </a:r>
            <a:r>
              <a:rPr lang="hr-HR" sz="2400" dirty="0">
                <a:solidFill>
                  <a:srgbClr val="FF0000"/>
                </a:solidFill>
              </a:rPr>
              <a:t>.</a:t>
            </a:r>
          </a:p>
        </p:txBody>
      </p:sp>
      <p:pic>
        <p:nvPicPr>
          <p:cNvPr id="29698" name="Picture 2" descr="C:\Users\Inky\Desktop\flames.jpg"/>
          <p:cNvPicPr>
            <a:picLocks noChangeAspect="1" noChangeArrowheads="1"/>
          </p:cNvPicPr>
          <p:nvPr/>
        </p:nvPicPr>
        <p:blipFill>
          <a:blip r:embed="rId2" cstate="print"/>
          <a:srcRect/>
          <a:stretch>
            <a:fillRect/>
          </a:stretch>
        </p:blipFill>
        <p:spPr bwMode="auto">
          <a:xfrm>
            <a:off x="6012160" y="4293096"/>
            <a:ext cx="2466975" cy="1847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024" y="1133128"/>
            <a:ext cx="4248472" cy="369332"/>
          </a:xfrm>
          <a:prstGeom prst="rect">
            <a:avLst/>
          </a:prstGeom>
          <a:noFill/>
        </p:spPr>
        <p:txBody>
          <a:bodyPr wrap="square" rtlCol="0">
            <a:spAutoFit/>
          </a:bodyPr>
          <a:lstStyle/>
          <a:p>
            <a:endParaRPr lang="hr-HR" dirty="0">
              <a:solidFill>
                <a:srgbClr val="FF0000"/>
              </a:solidFill>
            </a:endParaRPr>
          </a:p>
        </p:txBody>
      </p:sp>
      <p:sp>
        <p:nvSpPr>
          <p:cNvPr id="30725" name="Rectangle 5"/>
          <p:cNvSpPr>
            <a:spLocks noChangeArrowheads="1"/>
          </p:cNvSpPr>
          <p:nvPr/>
        </p:nvSpPr>
        <p:spPr bwMode="auto">
          <a:xfrm>
            <a:off x="755576" y="806472"/>
            <a:ext cx="496855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400" b="0" i="0" u="none" strike="noStrike" cap="none" normalizeH="0" baseline="0" dirty="0" smtClean="0" bmk="OLE_LINK25">
                <a:ln>
                  <a:noFill/>
                </a:ln>
                <a:solidFill>
                  <a:srgbClr val="FF0000"/>
                </a:solidFill>
                <a:effectLst/>
                <a:latin typeface="Arial" pitchFamily="34" charset="0"/>
                <a:ea typeface="Times New Roman" pitchFamily="18" charset="0"/>
                <a:cs typeface="Arial" pitchFamily="34" charset="0"/>
              </a:rPr>
              <a:t>Nije bio pretjerano voljen ni od bogova niti od smrtnika zbog svoje tamne i morbidne osobnosti. Premda je Had vladao podzemljem, on nije bio personifikacija smrti. To je bio Tanatos (</a:t>
            </a:r>
            <a:r>
              <a:rPr kumimoji="0" lang="hr-HR" sz="2400" b="0" i="1" u="none" strike="noStrike" cap="none" normalizeH="0" baseline="0" dirty="0" smtClean="0" bmk="OLE_LINK25">
                <a:ln>
                  <a:noFill/>
                </a:ln>
                <a:solidFill>
                  <a:srgbClr val="FF0000"/>
                </a:solidFill>
                <a:effectLst/>
                <a:latin typeface="Arial" pitchFamily="34" charset="0"/>
                <a:ea typeface="Times New Roman" pitchFamily="18" charset="0"/>
                <a:cs typeface="Arial" pitchFamily="34" charset="0"/>
              </a:rPr>
              <a:t>Thanatos</a:t>
            </a:r>
            <a:r>
              <a:rPr kumimoji="0" lang="hr-HR" sz="2400" b="0" i="0" u="none" strike="noStrike" cap="none" normalizeH="0" baseline="0" dirty="0" smtClean="0" bmk="OLE_LINK25">
                <a:ln>
                  <a:noFill/>
                </a:ln>
                <a:solidFill>
                  <a:srgbClr val="FF0000"/>
                </a:solidFill>
                <a:effectLst/>
                <a:latin typeface="Arial" pitchFamily="34" charset="0"/>
                <a:ea typeface="Times New Roman" pitchFamily="18" charset="0"/>
                <a:cs typeface="Arial" pitchFamily="34" charset="0"/>
              </a:rPr>
              <a:t>), bog smrti.</a:t>
            </a:r>
            <a:endParaRPr kumimoji="0" lang="hr-HR"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0727" name="Picture 7" descr="C:\Users\Inky\Desktop\inflamesplayground.jpg"/>
          <p:cNvPicPr>
            <a:picLocks noChangeAspect="1" noChangeArrowheads="1"/>
          </p:cNvPicPr>
          <p:nvPr/>
        </p:nvPicPr>
        <p:blipFill>
          <a:blip r:embed="rId2" cstate="print"/>
          <a:srcRect/>
          <a:stretch>
            <a:fillRect/>
          </a:stretch>
        </p:blipFill>
        <p:spPr bwMode="auto">
          <a:xfrm>
            <a:off x="4211960" y="3573016"/>
            <a:ext cx="3489970" cy="3129930"/>
          </a:xfrm>
          <a:prstGeom prst="rect">
            <a:avLst/>
          </a:prstGeom>
          <a:noFill/>
        </p:spPr>
      </p:pic>
      <p:pic>
        <p:nvPicPr>
          <p:cNvPr id="30726" name="Picture 6" descr="C:\Users\Inky\Desktop\mors.jpg"/>
          <p:cNvPicPr>
            <a:picLocks noChangeAspect="1" noChangeArrowheads="1"/>
          </p:cNvPicPr>
          <p:nvPr/>
        </p:nvPicPr>
        <p:blipFill>
          <a:blip r:embed="rId3" cstate="print"/>
          <a:srcRect/>
          <a:stretch>
            <a:fillRect/>
          </a:stretch>
        </p:blipFill>
        <p:spPr bwMode="auto">
          <a:xfrm>
            <a:off x="6300192" y="3212976"/>
            <a:ext cx="2466975" cy="1847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0024" y="1277144"/>
            <a:ext cx="4536504" cy="369332"/>
          </a:xfrm>
          <a:prstGeom prst="rect">
            <a:avLst/>
          </a:prstGeom>
          <a:noFill/>
        </p:spPr>
        <p:txBody>
          <a:bodyPr wrap="square" rtlCol="0">
            <a:spAutoFit/>
          </a:bodyPr>
          <a:lstStyle/>
          <a:p>
            <a:endParaRPr lang="hr-HR" dirty="0"/>
          </a:p>
        </p:txBody>
      </p:sp>
      <p:sp>
        <p:nvSpPr>
          <p:cNvPr id="31745" name="Rectangle 1"/>
          <p:cNvSpPr>
            <a:spLocks noChangeArrowheads="1"/>
          </p:cNvSpPr>
          <p:nvPr/>
        </p:nvSpPr>
        <p:spPr bwMode="auto">
          <a:xfrm>
            <a:off x="539552" y="710581"/>
            <a:ext cx="79928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400" i="0" u="none" strike="noStrike" cap="none" normalizeH="0" baseline="0" dirty="0" smtClean="0" bmk="OLE_LINK29">
                <a:ln>
                  <a:noFill/>
                </a:ln>
                <a:solidFill>
                  <a:srgbClr val="FF0000"/>
                </a:solidFill>
                <a:effectLst/>
                <a:latin typeface="Arial" pitchFamily="34" charset="0"/>
                <a:ea typeface="Times New Roman" pitchFamily="18" charset="0"/>
                <a:cs typeface="Arial" pitchFamily="34" charset="0"/>
              </a:rPr>
              <a:t>Kad su Grci htjeli umiriti Hada, lupali su glavama o tlo da bi bili sigurni da ih čuje. Žrtvovali su mu crne životinje, posebice ovce, (mačke NIKAKO, jer su već tada postojala vjerovanja u vještice</a:t>
            </a:r>
            <a:r>
              <a:rPr kumimoji="0" lang="hr-HR" sz="2400" i="0" u="none" strike="noStrike" cap="none" normalizeH="0" dirty="0" smtClean="0" bmk="OLE_LINK29">
                <a:ln>
                  <a:noFill/>
                </a:ln>
                <a:solidFill>
                  <a:srgbClr val="FF0000"/>
                </a:solidFill>
                <a:effectLst/>
                <a:latin typeface="Arial" pitchFamily="34" charset="0"/>
                <a:ea typeface="Times New Roman" pitchFamily="18" charset="0"/>
                <a:cs typeface="Arial" pitchFamily="34" charset="0"/>
              </a:rPr>
              <a:t> i povezanost s crnim mačkama) </a:t>
            </a:r>
            <a:r>
              <a:rPr kumimoji="0" lang="hr-HR" sz="2400" i="0" u="none" strike="noStrike" cap="none" normalizeH="0" baseline="0" dirty="0" smtClean="0" bmk="OLE_LINK29">
                <a:ln>
                  <a:noFill/>
                </a:ln>
                <a:solidFill>
                  <a:srgbClr val="FF0000"/>
                </a:solidFill>
                <a:effectLst/>
                <a:latin typeface="Arial" pitchFamily="34" charset="0"/>
                <a:ea typeface="Times New Roman" pitchFamily="18" charset="0"/>
                <a:cs typeface="Arial" pitchFamily="34" charset="0"/>
              </a:rPr>
              <a:t>a moguće je da su postojale i ljudske žrtve. Žrtvena je krv  skupljana u jame i bunare da bi bili sigurni da će doći do Hada, a osoba koja je prinosila žrtvu morala je okrenuti glavu. Svakih stotinu godina održavale su se stoljetne igre u njegovu čast.</a:t>
            </a:r>
            <a:endParaRPr kumimoji="0" lang="hr-HR" sz="2400" i="0" u="none" strike="noStrike" cap="none" normalizeH="0" baseline="0" dirty="0" smtClean="0">
              <a:ln>
                <a:noFill/>
              </a:ln>
              <a:solidFill>
                <a:srgbClr val="FF0000"/>
              </a:solidFill>
              <a:effectLst/>
              <a:latin typeface="Arial" pitchFamily="34" charset="0"/>
              <a:cs typeface="Arial" pitchFamily="34" charset="0"/>
            </a:endParaRPr>
          </a:p>
        </p:txBody>
      </p:sp>
      <p:pic>
        <p:nvPicPr>
          <p:cNvPr id="31746" name="Picture 2"/>
          <p:cNvPicPr>
            <a:picLocks noChangeAspect="1" noChangeArrowheads="1"/>
          </p:cNvPicPr>
          <p:nvPr/>
        </p:nvPicPr>
        <p:blipFill>
          <a:blip r:embed="rId2" cstate="print"/>
          <a:srcRect/>
          <a:stretch>
            <a:fillRect/>
          </a:stretch>
        </p:blipFill>
        <p:spPr bwMode="auto">
          <a:xfrm>
            <a:off x="4211960" y="4077072"/>
            <a:ext cx="4932040"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5"/>
            <a:ext cx="5760640" cy="1569660"/>
          </a:xfrm>
          <a:prstGeom prst="rect">
            <a:avLst/>
          </a:prstGeom>
          <a:noFill/>
        </p:spPr>
        <p:txBody>
          <a:bodyPr wrap="square" rtlCol="0">
            <a:spAutoFit/>
          </a:bodyPr>
          <a:lstStyle/>
          <a:p>
            <a:r>
              <a:rPr lang="hr-HR" sz="2400" dirty="0" smtClean="0">
                <a:solidFill>
                  <a:srgbClr val="FF0000"/>
                </a:solidFill>
              </a:rPr>
              <a:t>Had je živio u podzemlju. U Hadu. Had se dijeli na tri glavna dijela: Asfodel, Elizij i Tartar. Asfodelom i cijelim Hadom raslo je cvijeće </a:t>
            </a:r>
            <a:r>
              <a:rPr lang="hr-HR" sz="2400" i="1" dirty="0" smtClean="0">
                <a:solidFill>
                  <a:srgbClr val="FF0000"/>
                </a:solidFill>
              </a:rPr>
              <a:t>asfodel</a:t>
            </a:r>
            <a:r>
              <a:rPr lang="hr-HR" sz="2400" dirty="0" smtClean="0">
                <a:solidFill>
                  <a:srgbClr val="FF0000"/>
                </a:solidFill>
              </a:rPr>
              <a:t> - cvijeće smrti.</a:t>
            </a:r>
            <a:endParaRPr lang="hr-HR" sz="2400" dirty="0">
              <a:solidFill>
                <a:srgbClr val="FF0000"/>
              </a:solidFill>
            </a:endParaRPr>
          </a:p>
        </p:txBody>
      </p:sp>
      <p:pic>
        <p:nvPicPr>
          <p:cNvPr id="1029" name="Picture 5" descr="C:\Users\Inky\Desktop\hadesunderworld_pain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539552" y="404664"/>
            <a:ext cx="4248472" cy="2308324"/>
          </a:xfrm>
          <a:prstGeom prst="rect">
            <a:avLst/>
          </a:prstGeom>
          <a:noFill/>
        </p:spPr>
        <p:txBody>
          <a:bodyPr wrap="square" rtlCol="0">
            <a:spAutoFit/>
          </a:bodyPr>
          <a:lstStyle/>
          <a:p>
            <a:r>
              <a:rPr lang="hr-HR" sz="2400" b="1" dirty="0" smtClean="0"/>
              <a:t>Had je živio u podzemlju. U Hadu. Had se dijeli na tri glavna dijela: Asfodel, Elizij i Tartar. Asfodelom i cijelim Hadom raslo je cvijeće </a:t>
            </a:r>
            <a:r>
              <a:rPr lang="hr-HR" sz="2400" b="1" i="1" dirty="0" smtClean="0"/>
              <a:t>asfodel</a:t>
            </a:r>
            <a:r>
              <a:rPr lang="hr-HR" sz="2400" b="1" dirty="0" smtClean="0"/>
              <a:t> - cvijeće smrti.</a:t>
            </a:r>
            <a:endParaRPr lang="hr-H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4392488" cy="646331"/>
          </a:xfrm>
          <a:prstGeom prst="rect">
            <a:avLst/>
          </a:prstGeom>
          <a:noFill/>
        </p:spPr>
        <p:txBody>
          <a:bodyPr wrap="square" rtlCol="0">
            <a:spAutoFit/>
          </a:bodyPr>
          <a:lstStyle/>
          <a:p>
            <a:r>
              <a:rPr lang="hr-HR" sz="3600" dirty="0" smtClean="0">
                <a:solidFill>
                  <a:srgbClr val="FF0000"/>
                </a:solidFill>
              </a:rPr>
              <a:t>Podjela Hada</a:t>
            </a:r>
            <a:endParaRPr lang="hr-HR" sz="3600" dirty="0">
              <a:solidFill>
                <a:srgbClr val="FF0000"/>
              </a:solidFill>
            </a:endParaRPr>
          </a:p>
        </p:txBody>
      </p:sp>
      <p:sp>
        <p:nvSpPr>
          <p:cNvPr id="4" name="TextBox 3"/>
          <p:cNvSpPr txBox="1"/>
          <p:nvPr/>
        </p:nvSpPr>
        <p:spPr>
          <a:xfrm>
            <a:off x="2051720" y="1340768"/>
            <a:ext cx="5472608" cy="3970318"/>
          </a:xfrm>
          <a:prstGeom prst="rect">
            <a:avLst/>
          </a:prstGeom>
          <a:noFill/>
        </p:spPr>
        <p:txBody>
          <a:bodyPr wrap="square" rtlCol="0">
            <a:spAutoFit/>
          </a:bodyPr>
          <a:lstStyle/>
          <a:p>
            <a:r>
              <a:rPr lang="hr-HR" sz="2800" dirty="0" smtClean="0"/>
              <a:t>Rijeke u Hadu:</a:t>
            </a:r>
          </a:p>
          <a:p>
            <a:endParaRPr lang="hr-HR" sz="2800" dirty="0" smtClean="0"/>
          </a:p>
          <a:p>
            <a:r>
              <a:rPr lang="hr-HR" sz="2800" dirty="0" smtClean="0">
                <a:solidFill>
                  <a:srgbClr val="FF0000"/>
                </a:solidFill>
              </a:rPr>
              <a:t>Aheront</a:t>
            </a:r>
            <a:r>
              <a:rPr lang="hr-HR" sz="2800" dirty="0" smtClean="0"/>
              <a:t> - rijeka boli</a:t>
            </a:r>
          </a:p>
          <a:p>
            <a:r>
              <a:rPr lang="hr-HR" sz="2800" dirty="0" smtClean="0">
                <a:solidFill>
                  <a:srgbClr val="FF0000"/>
                </a:solidFill>
              </a:rPr>
              <a:t>Kokit</a:t>
            </a:r>
            <a:r>
              <a:rPr lang="hr-HR" sz="2800" dirty="0" smtClean="0"/>
              <a:t> - rijeka jadikovanja</a:t>
            </a:r>
          </a:p>
          <a:p>
            <a:r>
              <a:rPr lang="hr-HR" sz="2800" dirty="0" smtClean="0">
                <a:solidFill>
                  <a:srgbClr val="FF0000"/>
                </a:solidFill>
              </a:rPr>
              <a:t>Flegeton</a:t>
            </a:r>
            <a:r>
              <a:rPr lang="hr-HR" sz="2800" dirty="0" smtClean="0"/>
              <a:t> - rijeka vatre</a:t>
            </a:r>
          </a:p>
          <a:p>
            <a:r>
              <a:rPr lang="hr-HR" sz="2800" dirty="0" smtClean="0">
                <a:solidFill>
                  <a:srgbClr val="FF0000"/>
                </a:solidFill>
              </a:rPr>
              <a:t>Leta</a:t>
            </a:r>
            <a:r>
              <a:rPr lang="hr-HR" sz="2800" dirty="0" smtClean="0"/>
              <a:t> - rijeka zaborava</a:t>
            </a:r>
          </a:p>
          <a:p>
            <a:r>
              <a:rPr lang="hr-HR" sz="2800" dirty="0" smtClean="0">
                <a:solidFill>
                  <a:srgbClr val="FF0000"/>
                </a:solidFill>
              </a:rPr>
              <a:t>Stiks</a:t>
            </a:r>
            <a:r>
              <a:rPr lang="hr-HR" sz="2800" dirty="0" smtClean="0"/>
              <a:t> - rijeka mržnje</a:t>
            </a:r>
          </a:p>
          <a:p>
            <a:r>
              <a:rPr lang="hr-HR" sz="2800" dirty="0" smtClean="0">
                <a:solidFill>
                  <a:srgbClr val="FF0000"/>
                </a:solidFill>
              </a:rPr>
              <a:t>Mnemozina</a:t>
            </a:r>
            <a:r>
              <a:rPr lang="hr-HR" sz="2800" dirty="0" smtClean="0"/>
              <a:t> - rijeka sjećanja</a:t>
            </a:r>
          </a:p>
          <a:p>
            <a:r>
              <a:rPr lang="hr-HR" sz="2800" dirty="0" smtClean="0">
                <a:solidFill>
                  <a:srgbClr val="FF0000"/>
                </a:solidFill>
              </a:rPr>
              <a:t>Eridan</a:t>
            </a:r>
            <a:r>
              <a:rPr lang="hr-HR" sz="2800" dirty="0" smtClean="0"/>
              <a:t> - rijeka hladnoće</a:t>
            </a:r>
            <a:endParaRPr lang="hr-HR" sz="2800" dirty="0"/>
          </a:p>
        </p:txBody>
      </p:sp>
      <p:sp>
        <p:nvSpPr>
          <p:cNvPr id="5" name="TextBox 4"/>
          <p:cNvSpPr txBox="1"/>
          <p:nvPr/>
        </p:nvSpPr>
        <p:spPr>
          <a:xfrm>
            <a:off x="1187624" y="1772816"/>
            <a:ext cx="5705400" cy="369332"/>
          </a:xfrm>
          <a:prstGeom prst="rect">
            <a:avLst/>
          </a:prstGeom>
          <a:noFill/>
        </p:spPr>
        <p:txBody>
          <a:bodyPr wrap="square" rtlCol="0">
            <a:spAutoFit/>
          </a:bodyPr>
          <a:lstStyle/>
          <a:p>
            <a:endParaRPr lang="hr-H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552</TotalTime>
  <Words>1389</Words>
  <Application>Microsoft Office PowerPoint</Application>
  <PresentationFormat>On-screen Show (4:3)</PresentationFormat>
  <Paragraphs>43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Inky</dc:creator>
  <cp:lastModifiedBy>Inky</cp:lastModifiedBy>
  <cp:revision>57</cp:revision>
  <dcterms:created xsi:type="dcterms:W3CDTF">2011-12-14T19:57:41Z</dcterms:created>
  <dcterms:modified xsi:type="dcterms:W3CDTF">2012-02-23T07:25:11Z</dcterms:modified>
</cp:coreProperties>
</file>